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7" r:id="rId20"/>
    <p:sldId id="274" r:id="rId21"/>
    <p:sldId id="275" r:id="rId22"/>
    <p:sldId id="276" r:id="rId23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25"/>
    </p:embeddedFont>
    <p:embeddedFont>
      <p:font typeface="Maven Pro" panose="020B0604020202020204" charset="0"/>
      <p:regular r:id="rId26"/>
      <p:bold r:id="rId27"/>
    </p:embeddedFont>
    <p:embeddedFont>
      <p:font typeface="Nunito" panose="020B060402020202020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F92AA4B-B3C2-4692-B6C5-0F8D2B408185}">
  <a:tblStyle styleId="{FF92AA4B-B3C2-4692-B6C5-0F8D2B40818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5ee79941e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5ee79941e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5ee79941e7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5ee79941e7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5ee79941e7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5ee79941e7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5ee79941e7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5ee79941e7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5ee79941e7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5ee79941e7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db33b50d9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db33b50d9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5eea06d2e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5eea06d2e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5eea06d2e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5eea06d2e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5eea06d2e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5eea06d2e5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5eea06d2e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5eea06d2e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5124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5edcb9b50f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5edcb9b50f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5eea06d2e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5eea06d2e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5eea06d2e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5eea06d2e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5eea06d2e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5eea06d2e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0210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5ee79941e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5ee79941e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5ee79941e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5ee79941e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5ee79941e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5ee79941e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5ee79941e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5ee79941e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5ee79941e7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5ee79941e7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5ee79941e7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5ee79941e7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5ee79941e7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5ee79941e7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30" name="Google Shape;30;p2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name="adj1" fmla="val 8244818"/>
                  <a:gd name="adj2" fmla="val 16246175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name="adj1" fmla="val 8801158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name="adj1" fmla="val 1255410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2"/>
          <p:cNvSpPr txBox="1">
            <a:spLocks noGrp="1"/>
          </p:cNvSpPr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2"/>
          <p:cNvSpPr txBox="1">
            <a:spLocks noGrp="1"/>
          </p:cNvSpPr>
          <p:nvPr>
            <p:ph type="subTitle" idx="1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1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43" name="Google Shape;143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" name="Google Shape;154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Google Shape;155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" name="Google Shape;159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Google Shape;160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163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Google Shape;164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Google Shape;170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" name="Google Shape;174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Google Shape;175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" name="Google Shape;184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Google Shape;185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9" name="Google Shape;189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Google Shape;190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" name="Google Shape;194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Google Shape;195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08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Google Shape;209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4" name="Google Shape;214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Google Shape;215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" name="Google Shape;219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Google Shape;220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" name="Google Shape;228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Google Shape;229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" name="Google Shape;234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Google Shape;235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" name="Google Shape;239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Google Shape;240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" name="Google Shape;243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Google Shape;244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9" name="Google Shape;249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Google Shape;250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" name="Google Shape;254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Google Shape;255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" name="Google Shape;259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Google Shape;260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3" name="Google Shape;263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Google Shape;264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8" name="Google Shape;268;p11"/>
          <p:cNvSpPr txBox="1">
            <a:spLocks noGrp="1"/>
          </p:cNvSpPr>
          <p:nvPr>
            <p:ph type="title" hasCustomPrompt="1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1"/>
          <p:cNvSpPr txBox="1">
            <a:spLocks noGrp="1"/>
          </p:cNvSpPr>
          <p:nvPr>
            <p:ph type="body" idx="1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1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3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2" name="Google Shape;52;p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5" name="Google Shape;55;p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" name="Google Shape;58;p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59" name="Google Shape;59;p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" name="Google Shape;63;p3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64" name="Google Shape;64;p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" name="Google Shape;71;p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2" name="Google Shape;72;p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" name="Google Shape;76;p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86" name="Google Shape;86;p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93" name="Google Shape;93;p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5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body" idx="2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1" name="Google Shape;101;p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6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7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7" name="Google Shape;107;p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1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8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14" name="Google Shape;114;p8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5" name="Google Shape;115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8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" name="Google Shape;118;p8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19" name="Google Shape;119;p8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" name="Google Shape;122;p8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3" name="Google Shape;123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" name="Google Shape;125;p8"/>
          <p:cNvSpPr txBox="1">
            <a:spLocks noGrp="1"/>
          </p:cNvSpPr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9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29" name="Google Shape;129;p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37" name="Google Shape;137;p1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10"/>
          <p:cNvSpPr txBox="1">
            <a:spLocks noGrp="1"/>
          </p:cNvSpPr>
          <p:nvPr>
            <p:ph type="body" idx="1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40" name="Google Shape;140;p1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mentu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"/>
          <p:cNvSpPr txBox="1">
            <a:spLocks noGrp="1"/>
          </p:cNvSpPr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Verified Timestamping</a:t>
            </a:r>
            <a:endParaRPr/>
          </a:p>
        </p:txBody>
      </p:sp>
      <p:sp>
        <p:nvSpPr>
          <p:cNvPr id="278" name="Google Shape;278;p13"/>
          <p:cNvSpPr txBox="1">
            <a:spLocks noGrp="1"/>
          </p:cNvSpPr>
          <p:nvPr>
            <p:ph type="subTitle" idx="1"/>
          </p:nvPr>
        </p:nvSpPr>
        <p:spPr>
          <a:xfrm>
            <a:off x="824000" y="3242550"/>
            <a:ext cx="4255500" cy="1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Computer Security Division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Secure Systems and Applications Group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Temur Saidkhodjaev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Mentors: Jeff Voas, Rick Kuhn</a:t>
            </a:r>
            <a:endParaRPr/>
          </a:p>
        </p:txBody>
      </p:sp>
      <p:pic>
        <p:nvPicPr>
          <p:cNvPr id="279" name="Google Shape;27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50" y="53350"/>
            <a:ext cx="2246026" cy="2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59350" y="53350"/>
            <a:ext cx="669809" cy="295325"/>
          </a:xfrm>
          <a:prstGeom prst="rect">
            <a:avLst/>
          </a:prstGeom>
          <a:noFill/>
          <a:ln>
            <a:noFill/>
          </a:ln>
          <a:effectLst>
            <a:outerShdw dist="9525" algn="bl" rotWithShape="0">
              <a:srgbClr val="FFFFFF"/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2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Chainpoint</a:t>
            </a:r>
            <a:endParaRPr/>
          </a:p>
        </p:txBody>
      </p:sp>
      <p:pic>
        <p:nvPicPr>
          <p:cNvPr id="339" name="Google Shape;33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4407" y="1516533"/>
            <a:ext cx="1251020" cy="124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8992" y="1905414"/>
            <a:ext cx="468664" cy="471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1354" y="1445989"/>
            <a:ext cx="1017168" cy="1315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2"/>
          <p:cNvPicPr preferRelativeResize="0"/>
          <p:nvPr/>
        </p:nvPicPr>
        <p:blipFill rotWithShape="1">
          <a:blip r:embed="rId6">
            <a:alphaModFix/>
          </a:blip>
          <a:srcRect l="19559" t="27380" r="19565" b="45251"/>
          <a:stretch/>
        </p:blipFill>
        <p:spPr>
          <a:xfrm>
            <a:off x="5875104" y="1706047"/>
            <a:ext cx="1854489" cy="893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4258" y="1905414"/>
            <a:ext cx="468664" cy="471319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2"/>
          <p:cNvSpPr txBox="1">
            <a:spLocks noGrp="1"/>
          </p:cNvSpPr>
          <p:nvPr>
            <p:ph type="body" idx="1"/>
          </p:nvPr>
        </p:nvSpPr>
        <p:spPr>
          <a:xfrm>
            <a:off x="698285" y="2878811"/>
            <a:ext cx="2762400" cy="3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/>
              <a:t>Chainpoint.org</a:t>
            </a:r>
            <a:endParaRPr sz="1800" dirty="0"/>
          </a:p>
        </p:txBody>
      </p:sp>
      <p:sp>
        <p:nvSpPr>
          <p:cNvPr id="345" name="Google Shape;345;p22"/>
          <p:cNvSpPr txBox="1">
            <a:spLocks noGrp="1"/>
          </p:cNvSpPr>
          <p:nvPr>
            <p:ph type="body" idx="1"/>
          </p:nvPr>
        </p:nvSpPr>
        <p:spPr>
          <a:xfrm>
            <a:off x="3190800" y="2878811"/>
            <a:ext cx="2762400" cy="3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/>
              <a:t>NIST Randomness Beacon</a:t>
            </a:r>
            <a:endParaRPr sz="1800" dirty="0"/>
          </a:p>
        </p:txBody>
      </p:sp>
      <p:sp>
        <p:nvSpPr>
          <p:cNvPr id="346" name="Google Shape;346;p22"/>
          <p:cNvSpPr txBox="1">
            <a:spLocks noGrp="1"/>
          </p:cNvSpPr>
          <p:nvPr>
            <p:ph type="body" idx="1"/>
          </p:nvPr>
        </p:nvSpPr>
        <p:spPr>
          <a:xfrm>
            <a:off x="5448590" y="2878811"/>
            <a:ext cx="2762400" cy="3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/>
              <a:t>Blockchain</a:t>
            </a:r>
            <a:endParaRPr sz="1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CACE470-3782-4CE0-A710-D5447173E88A}"/>
                  </a:ext>
                </a:extLst>
              </p:cNvPr>
              <p:cNvSpPr txBox="1"/>
              <p:nvPr/>
            </p:nvSpPr>
            <p:spPr>
              <a:xfrm>
                <a:off x="632012" y="4042533"/>
                <a:ext cx="787997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𝐶h𝑎𝑖𝑛𝑝𝑜𝑖𝑛𝑡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𝑃𝑟𝑜𝑜𝑓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:   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𝑇𝑖𝑚𝑒𝑠𝑡𝑎𝑚𝑝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h𝑎𝑠h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𝑝𝑢𝑟𝑒𝑙𝑦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𝑟𝑎𝑛𝑑𝑜𝑚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𝑏𝑖𝑡𝑠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𝐵𝑙𝑜𝑐𝑘𝑐h𝑎𝑖𝑛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CACE470-3782-4CE0-A710-D5447173E8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012" y="4042533"/>
                <a:ext cx="7879976" cy="276999"/>
              </a:xfrm>
              <a:prstGeom prst="rect">
                <a:avLst/>
              </a:prstGeom>
              <a:blipFill>
                <a:blip r:embed="rId7"/>
                <a:stretch>
                  <a:fillRect l="-1161" r="-929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3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Atomic Clock Aggregation</a:t>
            </a:r>
            <a:endParaRPr/>
          </a:p>
        </p:txBody>
      </p:sp>
      <p:pic>
        <p:nvPicPr>
          <p:cNvPr id="352" name="Google Shape;35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200" y="1484750"/>
            <a:ext cx="5943600" cy="307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4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Client-server Timings</a:t>
            </a:r>
            <a:endParaRPr/>
          </a:p>
        </p:txBody>
      </p:sp>
      <p:sp>
        <p:nvSpPr>
          <p:cNvPr id="358" name="Google Shape;358;p24"/>
          <p:cNvSpPr txBox="1">
            <a:spLocks noGrp="1"/>
          </p:cNvSpPr>
          <p:nvPr>
            <p:ph type="body" idx="1"/>
          </p:nvPr>
        </p:nvSpPr>
        <p:spPr>
          <a:xfrm>
            <a:off x="1196525" y="2950406"/>
            <a:ext cx="6459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Client</a:t>
            </a:r>
            <a:endParaRPr/>
          </a:p>
        </p:txBody>
      </p:sp>
      <p:pic>
        <p:nvPicPr>
          <p:cNvPr id="359" name="Google Shape;35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2425" y="2665225"/>
            <a:ext cx="1581150" cy="94297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24"/>
          <p:cNvSpPr txBox="1">
            <a:spLocks noGrp="1"/>
          </p:cNvSpPr>
          <p:nvPr>
            <p:ph type="body" idx="1"/>
          </p:nvPr>
        </p:nvSpPr>
        <p:spPr>
          <a:xfrm>
            <a:off x="3423575" y="2933763"/>
            <a:ext cx="721200" cy="40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Server</a:t>
            </a:r>
            <a:endParaRPr/>
          </a:p>
        </p:txBody>
      </p:sp>
      <p:pic>
        <p:nvPicPr>
          <p:cNvPr id="361" name="Google Shape;36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7200" y="2831925"/>
            <a:ext cx="2124075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24"/>
          <p:cNvSpPr txBox="1">
            <a:spLocks noGrp="1"/>
          </p:cNvSpPr>
          <p:nvPr>
            <p:ph type="body" idx="1"/>
          </p:nvPr>
        </p:nvSpPr>
        <p:spPr>
          <a:xfrm>
            <a:off x="2497450" y="3793150"/>
            <a:ext cx="37491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Local time offset calculation</a:t>
            </a:r>
            <a:endParaRPr sz="1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5"/>
          <p:cNvSpPr txBox="1">
            <a:spLocks noGrp="1"/>
          </p:cNvSpPr>
          <p:nvPr>
            <p:ph type="body" idx="1"/>
          </p:nvPr>
        </p:nvSpPr>
        <p:spPr>
          <a:xfrm>
            <a:off x="259125" y="3378300"/>
            <a:ext cx="3706500" cy="5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International Bureau of Weights and Measures</a:t>
            </a:r>
            <a:endParaRPr sz="1800"/>
          </a:p>
        </p:txBody>
      </p:sp>
      <p:pic>
        <p:nvPicPr>
          <p:cNvPr id="368" name="Google Shape;36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125" y="1952625"/>
            <a:ext cx="2476500" cy="123825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25"/>
          <p:cNvSpPr txBox="1">
            <a:spLocks noGrp="1"/>
          </p:cNvSpPr>
          <p:nvPr>
            <p:ph type="body" idx="1"/>
          </p:nvPr>
        </p:nvSpPr>
        <p:spPr>
          <a:xfrm>
            <a:off x="4508125" y="2312850"/>
            <a:ext cx="39126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Over 400 atomic clocks around the world are used in calculation of Universal Coordinated Time (UTC)</a:t>
            </a:r>
            <a:endParaRPr sz="1800"/>
          </a:p>
        </p:txBody>
      </p:sp>
      <p:pic>
        <p:nvPicPr>
          <p:cNvPr id="370" name="Google Shape;37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9425" y="864775"/>
            <a:ext cx="6961745" cy="269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6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Clocks Used</a:t>
            </a:r>
            <a:endParaRPr/>
          </a:p>
        </p:txBody>
      </p:sp>
      <p:pic>
        <p:nvPicPr>
          <p:cNvPr id="376" name="Google Shape;37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025" y="1618600"/>
            <a:ext cx="2860425" cy="190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3962" y="1617813"/>
            <a:ext cx="2860426" cy="1907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2900" y="1600525"/>
            <a:ext cx="2543792" cy="190785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26"/>
          <p:cNvSpPr txBox="1">
            <a:spLocks noGrp="1"/>
          </p:cNvSpPr>
          <p:nvPr>
            <p:ph type="body" idx="1"/>
          </p:nvPr>
        </p:nvSpPr>
        <p:spPr>
          <a:xfrm>
            <a:off x="88248" y="3676800"/>
            <a:ext cx="30540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NIST, Gaithersburg, USA</a:t>
            </a:r>
            <a:endParaRPr sz="1800"/>
          </a:p>
        </p:txBody>
      </p:sp>
      <p:sp>
        <p:nvSpPr>
          <p:cNvPr id="380" name="Google Shape;380;p26"/>
          <p:cNvSpPr txBox="1">
            <a:spLocks noGrp="1"/>
          </p:cNvSpPr>
          <p:nvPr>
            <p:ph type="body" idx="1"/>
          </p:nvPr>
        </p:nvSpPr>
        <p:spPr>
          <a:xfrm>
            <a:off x="3292060" y="3676800"/>
            <a:ext cx="30540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US Naval Observatory, Washington, DC, USA</a:t>
            </a:r>
            <a:endParaRPr sz="1800"/>
          </a:p>
        </p:txBody>
      </p:sp>
      <p:sp>
        <p:nvSpPr>
          <p:cNvPr id="381" name="Google Shape;381;p26"/>
          <p:cNvSpPr txBox="1">
            <a:spLocks noGrp="1"/>
          </p:cNvSpPr>
          <p:nvPr>
            <p:ph type="body" idx="1"/>
          </p:nvPr>
        </p:nvSpPr>
        <p:spPr>
          <a:xfrm>
            <a:off x="6167810" y="3676800"/>
            <a:ext cx="30540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National Research Council, Ottawa, Canada</a:t>
            </a:r>
            <a:endParaRPr sz="1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7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Implementation Description</a:t>
            </a:r>
            <a:endParaRPr/>
          </a:p>
        </p:txBody>
      </p:sp>
      <p:sp>
        <p:nvSpPr>
          <p:cNvPr id="387" name="Google Shape;387;p27"/>
          <p:cNvSpPr txBox="1">
            <a:spLocks noGrp="1"/>
          </p:cNvSpPr>
          <p:nvPr>
            <p:ph type="body" idx="1"/>
          </p:nvPr>
        </p:nvSpPr>
        <p:spPr>
          <a:xfrm>
            <a:off x="5578200" y="2078975"/>
            <a:ext cx="3565800" cy="16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Public NTP servers available</a:t>
            </a:r>
            <a:endParaRPr sz="1800"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Code in Java</a:t>
            </a:r>
            <a:endParaRPr sz="1800"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Update every 10 seconds</a:t>
            </a:r>
            <a:endParaRPr sz="1800"/>
          </a:p>
        </p:txBody>
      </p:sp>
      <p:pic>
        <p:nvPicPr>
          <p:cNvPr id="388" name="Google Shape;38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150" y="1795975"/>
            <a:ext cx="5252876" cy="24784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  <a:reflection endPos="3000" fadeDir="5400012" sy="-100000" algn="bl" rotWithShape="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monstration">
            <a:hlinkClick r:id="" action="ppaction://media"/>
            <a:extLst>
              <a:ext uri="{FF2B5EF4-FFF2-40B4-BE49-F238E27FC236}">
                <a16:creationId xmlns:a16="http://schemas.microsoft.com/office/drawing/2014/main" id="{14FB01CC-3F70-4795-A976-5FFFB64A42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4924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9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Application to Blockchain (</a:t>
            </a:r>
            <a:r>
              <a:rPr lang="en-US" dirty="0"/>
              <a:t>Before)</a:t>
            </a:r>
            <a:endParaRPr dirty="0"/>
          </a:p>
        </p:txBody>
      </p:sp>
      <p:pic>
        <p:nvPicPr>
          <p:cNvPr id="398" name="Google Shape;39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1446" y="1734853"/>
            <a:ext cx="4149104" cy="238917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99;p29">
            <a:extLst>
              <a:ext uri="{FF2B5EF4-FFF2-40B4-BE49-F238E27FC236}">
                <a16:creationId xmlns:a16="http://schemas.microsoft.com/office/drawing/2014/main" id="{FDC8F7C6-D143-4304-A367-87870C02DE8D}"/>
              </a:ext>
            </a:extLst>
          </p:cNvPr>
          <p:cNvSpPr txBox="1">
            <a:spLocks/>
          </p:cNvSpPr>
          <p:nvPr/>
        </p:nvSpPr>
        <p:spPr>
          <a:xfrm>
            <a:off x="5585329" y="2105042"/>
            <a:ext cx="3558671" cy="8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285750" indent="-285750">
              <a:spcAft>
                <a:spcPts val="1600"/>
              </a:spcAft>
            </a:pPr>
            <a:r>
              <a:rPr lang="en-US" sz="1800" dirty="0"/>
              <a:t>The winner goes in</a:t>
            </a:r>
          </a:p>
          <a:p>
            <a:pPr marL="285750" indent="-285750">
              <a:spcAft>
                <a:spcPts val="1600"/>
              </a:spcAft>
            </a:pPr>
            <a:r>
              <a:rPr lang="en-US" sz="1800" dirty="0"/>
              <a:t>Others have to recalculate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0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Application to Blockchain (</a:t>
            </a:r>
            <a:r>
              <a:rPr lang="en-US" dirty="0"/>
              <a:t>After)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56D6DC-D6F0-4CC6-8753-7A6EC6BBD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85" y="1369184"/>
            <a:ext cx="4546914" cy="3175741"/>
          </a:xfrm>
          <a:prstGeom prst="rect">
            <a:avLst/>
          </a:prstGeom>
        </p:spPr>
      </p:pic>
      <p:sp>
        <p:nvSpPr>
          <p:cNvPr id="9" name="Google Shape;399;p29">
            <a:extLst>
              <a:ext uri="{FF2B5EF4-FFF2-40B4-BE49-F238E27FC236}">
                <a16:creationId xmlns:a16="http://schemas.microsoft.com/office/drawing/2014/main" id="{E48969FB-DF0A-4654-BE17-B63AD514D0FA}"/>
              </a:ext>
            </a:extLst>
          </p:cNvPr>
          <p:cNvSpPr txBox="1">
            <a:spLocks/>
          </p:cNvSpPr>
          <p:nvPr/>
        </p:nvSpPr>
        <p:spPr>
          <a:xfrm>
            <a:off x="5181799" y="1956284"/>
            <a:ext cx="3874795" cy="1903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285750" indent="-285750">
              <a:spcAft>
                <a:spcPts val="1600"/>
              </a:spcAft>
            </a:pPr>
            <a:r>
              <a:rPr lang="en-US" sz="1800" dirty="0"/>
              <a:t>Each client is assigned a Queue #</a:t>
            </a:r>
          </a:p>
          <a:p>
            <a:pPr marL="285750" indent="-285750">
              <a:spcAft>
                <a:spcPts val="1600"/>
              </a:spcAft>
            </a:pPr>
            <a:r>
              <a:rPr lang="en-US" sz="1800" dirty="0"/>
              <a:t>First in the queue gets some time to finish the calculation</a:t>
            </a:r>
          </a:p>
          <a:p>
            <a:pPr marL="285750" indent="-285750">
              <a:spcAft>
                <a:spcPts val="1600"/>
              </a:spcAft>
            </a:pPr>
            <a:r>
              <a:rPr lang="en-US" sz="1800" dirty="0"/>
              <a:t>Others don’t waste resources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2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Acknowledgements</a:t>
            </a:r>
            <a:endParaRPr dirty="0"/>
          </a:p>
        </p:txBody>
      </p:sp>
      <p:sp>
        <p:nvSpPr>
          <p:cNvPr id="417" name="Google Shape;417;p32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spcAft>
                <a:spcPts val="1600"/>
              </a:spcAft>
            </a:pPr>
            <a:r>
              <a:rPr lang="en-US" sz="1800" dirty="0"/>
              <a:t>NIST SURF Program Directors</a:t>
            </a:r>
          </a:p>
          <a:p>
            <a:pPr marL="285750" indent="-285750">
              <a:spcAft>
                <a:spcPts val="1600"/>
              </a:spcAft>
            </a:pPr>
            <a:r>
              <a:rPr lang="en-US" sz="1800" dirty="0"/>
              <a:t>Brandi Toliver</a:t>
            </a:r>
          </a:p>
          <a:p>
            <a:pPr marL="285750" indent="-285750">
              <a:spcAft>
                <a:spcPts val="1600"/>
              </a:spcAft>
            </a:pPr>
            <a:r>
              <a:rPr lang="en-US" sz="1800" dirty="0"/>
              <a:t>My mentors Jeff </a:t>
            </a:r>
            <a:r>
              <a:rPr lang="en-US" sz="1800" dirty="0" err="1"/>
              <a:t>Voas</a:t>
            </a:r>
            <a:r>
              <a:rPr lang="en-US" sz="1800" dirty="0"/>
              <a:t> and Rick Kuhn</a:t>
            </a:r>
          </a:p>
          <a:p>
            <a:pPr marL="285750" indent="-285750">
              <a:spcAft>
                <a:spcPts val="1600"/>
              </a:spcAft>
            </a:pPr>
            <a:r>
              <a:rPr lang="en-US" sz="1800" dirty="0"/>
              <a:t>Fellow </a:t>
            </a:r>
            <a:r>
              <a:rPr lang="en-US" sz="1800" dirty="0" err="1"/>
              <a:t>SURFers</a:t>
            </a:r>
            <a:r>
              <a:rPr lang="en-US" sz="1800" dirty="0"/>
              <a:t>!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3519236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2375" y="0"/>
            <a:ext cx="3519253" cy="514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846472">
            <a:off x="-951300" y="153825"/>
            <a:ext cx="2095500" cy="280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1"/>
          <p:cNvSpPr txBox="1">
            <a:spLocks noGrp="1"/>
          </p:cNvSpPr>
          <p:nvPr>
            <p:ph type="title"/>
          </p:nvPr>
        </p:nvSpPr>
        <p:spPr>
          <a:xfrm>
            <a:off x="1152075" y="2072100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Thank you!</a:t>
            </a:r>
            <a:endParaRPr sz="4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2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Bibliography</a:t>
            </a:r>
            <a:endParaRPr dirty="0"/>
          </a:p>
        </p:txBody>
      </p:sp>
      <p:sp>
        <p:nvSpPr>
          <p:cNvPr id="417" name="Google Shape;417;p32"/>
          <p:cNvSpPr txBox="1">
            <a:spLocks noGrp="1"/>
          </p:cNvSpPr>
          <p:nvPr>
            <p:ph type="body" idx="1"/>
          </p:nvPr>
        </p:nvSpPr>
        <p:spPr>
          <a:xfrm>
            <a:off x="1303800" y="14185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/>
            <a:r>
              <a:rPr lang="en-US" sz="1200" dirty="0"/>
              <a:t>Kuhn, Rick, et al. “Rethinking Distributed Ledger Technology.” Computer (00189162), vol. 52, no. 2, Feb. 2019, pp. 68–72. EBSCOhost, doi:10.1109/MC.2019.2898162.</a:t>
            </a:r>
          </a:p>
          <a:p>
            <a:pPr marL="342900" indent="-342900"/>
            <a:r>
              <a:rPr lang="en-US" sz="1200" dirty="0"/>
              <a:t>Kuhn, R. “A Data Structure for Integrity Protection with Erasure Capability.” National Institute of Standards and Technology, May 2018. https://csrc.nist.gov/publications/detail/white-paper/2018/05/31/data-structure-for-integrity-protection-with-erasure-capability/draft.</a:t>
            </a:r>
          </a:p>
          <a:p>
            <a:pPr marL="342900" indent="-342900"/>
            <a:r>
              <a:rPr lang="en-US" sz="1200" dirty="0" err="1"/>
              <a:t>Stavrou</a:t>
            </a:r>
            <a:r>
              <a:rPr lang="en-US" sz="1200" dirty="0"/>
              <a:t>, </a:t>
            </a:r>
            <a:r>
              <a:rPr lang="en-US" sz="1200" dirty="0" err="1"/>
              <a:t>Angelos</a:t>
            </a:r>
            <a:r>
              <a:rPr lang="en-US" sz="1200" dirty="0"/>
              <a:t>, and Jeffrey </a:t>
            </a:r>
            <a:r>
              <a:rPr lang="en-US" sz="1200" dirty="0" err="1"/>
              <a:t>Voas</a:t>
            </a:r>
            <a:r>
              <a:rPr lang="en-US" sz="1200" dirty="0"/>
              <a:t>. “Verified Time.” Computer, no. 3, 2017, p. 78. EBSCOhost, search.ebscohost.com/</a:t>
            </a:r>
            <a:r>
              <a:rPr lang="en-US" sz="1200" dirty="0" err="1"/>
              <a:t>login.aspx?direct</a:t>
            </a:r>
            <a:r>
              <a:rPr lang="en-US" sz="1200" dirty="0"/>
              <a:t>=</a:t>
            </a:r>
            <a:r>
              <a:rPr lang="en-US" sz="1200" dirty="0" err="1"/>
              <a:t>true&amp;db</a:t>
            </a:r>
            <a:r>
              <a:rPr lang="en-US" sz="1200" dirty="0"/>
              <a:t>=</a:t>
            </a:r>
            <a:r>
              <a:rPr lang="en-US" sz="1200" dirty="0" err="1"/>
              <a:t>edsgao&amp;AN</a:t>
            </a:r>
            <a:r>
              <a:rPr lang="en-US" sz="1200" dirty="0"/>
              <a:t>=edsgcl.495522688&amp;site=</a:t>
            </a:r>
            <a:r>
              <a:rPr lang="en-US" sz="1200" dirty="0" err="1"/>
              <a:t>eds-live&amp;scope</a:t>
            </a:r>
            <a:r>
              <a:rPr lang="en-US" sz="1200" dirty="0"/>
              <a:t>=site.</a:t>
            </a:r>
          </a:p>
          <a:p>
            <a:pPr marL="342900" indent="-342900"/>
            <a:r>
              <a:rPr lang="en-US" sz="1200" dirty="0"/>
              <a:t>Time Annual Report on Time Activities. BIPM, Volume 12, 2017, Cedex, France. https://www.bipm.org/utils/en/pdf/time_ann_rep/Time_annual_report_2017.pdf.</a:t>
            </a:r>
          </a:p>
          <a:p>
            <a:pPr marL="342900" indent="-342900"/>
            <a:r>
              <a:rPr lang="en-US" sz="1200" dirty="0"/>
              <a:t>Mills, D. L. “Network Time Protocol (Version 3) Specification, Implementation and Analysis”. University of Delaware, Network Working Group, March 1992, RFC 1305. https://tools.ietf.org/html/rfc1305.</a:t>
            </a:r>
          </a:p>
          <a:p>
            <a:pPr marL="342900" indent="-342900"/>
            <a:r>
              <a:rPr lang="en-US" sz="1200" dirty="0"/>
              <a:t>Lombardi, M. “Computer Time Synchronization.” National Institute of Standards and Technology, Time and Frequency Division. https://tf.nist.gov/service/pdf/computertime.pdf.</a:t>
            </a:r>
          </a:p>
          <a:p>
            <a:pPr marL="342900" indent="-342900"/>
            <a:endParaRPr lang="en-US" sz="1200" dirty="0"/>
          </a:p>
          <a:p>
            <a:pPr marL="342900" indent="-342900"/>
            <a:endParaRPr sz="1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2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Pictures</a:t>
            </a:r>
            <a:endParaRPr dirty="0"/>
          </a:p>
        </p:txBody>
      </p:sp>
      <p:sp>
        <p:nvSpPr>
          <p:cNvPr id="417" name="Google Shape;417;p32"/>
          <p:cNvSpPr txBox="1">
            <a:spLocks noGrp="1"/>
          </p:cNvSpPr>
          <p:nvPr>
            <p:ph type="body" idx="1"/>
          </p:nvPr>
        </p:nvSpPr>
        <p:spPr>
          <a:xfrm>
            <a:off x="1202947" y="1300949"/>
            <a:ext cx="7030500" cy="35668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800" dirty="0"/>
              <a:t>https://www.deviantart.com/purpletinker/art/What-Time-Is-It-Adventure-Time-poster-494404504</a:t>
            </a:r>
          </a:p>
          <a:p>
            <a:pPr marL="342900" lvl="0" indent="-3429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800" dirty="0"/>
              <a:t>https://en.wikipedia.org/wiki/File:JaketheDog.png</a:t>
            </a:r>
          </a:p>
          <a:p>
            <a:pPr marL="342900" lvl="0" indent="-3429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800" dirty="0"/>
              <a:t>https://commons.wikimedia.org/wiki/File:Network_Time_Protocol_servers_and_clients.svg</a:t>
            </a:r>
          </a:p>
          <a:p>
            <a:pPr marL="342900" lvl="0" indent="-3429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800" dirty="0"/>
              <a:t>https://www.rawpixel.com/image/39353/running-late-for-class</a:t>
            </a:r>
          </a:p>
          <a:p>
            <a:pPr marL="342900" lvl="0" indent="-3429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800" dirty="0"/>
              <a:t>https://www.nist.gov/news-events/news/2013/08/nist-ytterbium-atomic-clocks-set-record-stability</a:t>
            </a:r>
          </a:p>
          <a:p>
            <a:pPr marL="342900" lvl="0" indent="-3429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800" dirty="0"/>
              <a:t>https://commons.wikimedia.org/wiki/File:Timestamp.png</a:t>
            </a:r>
          </a:p>
          <a:p>
            <a:pPr marL="342900" lvl="0" indent="-3429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800" dirty="0"/>
              <a:t>https://mode.com/blog/date-trunc-sql-timestamp-function-count-on</a:t>
            </a:r>
          </a:p>
          <a:p>
            <a:pPr marL="342900" lvl="0" indent="-3429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800" dirty="0"/>
              <a:t>https://all-free-download.com/free-icon/download/tick-ok-sign_4190.html</a:t>
            </a:r>
          </a:p>
          <a:p>
            <a:pPr marL="342900" lvl="0" indent="-3429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800" dirty="0"/>
              <a:t>https://all-free-download.com/free-icon/download/sign-error_98030.html</a:t>
            </a:r>
          </a:p>
          <a:p>
            <a:pPr marL="342900" lvl="0" indent="-3429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800" dirty="0"/>
              <a:t>https://chainpoint.org/</a:t>
            </a:r>
          </a:p>
          <a:p>
            <a:pPr marL="342900" lvl="0" indent="-3429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800" dirty="0"/>
              <a:t>https://www.kisspng.com/png-plus-and-minus-signs-computer-icons-clip-art-plus-566321/</a:t>
            </a:r>
          </a:p>
          <a:p>
            <a:pPr marL="342900" lvl="0" indent="-3429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800" dirty="0"/>
              <a:t>https://csrc.nist.gov/projects/interoperable-randomness-beacons</a:t>
            </a:r>
          </a:p>
          <a:p>
            <a:pPr marL="342900" lvl="0" indent="-3429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800" dirty="0"/>
              <a:t>https://www.shutterstock.com/image-vector/blockchain-logo-template-technology-vector-design-1125067880</a:t>
            </a:r>
          </a:p>
          <a:p>
            <a:pPr marL="342900" lvl="0" indent="-3429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800" dirty="0"/>
              <a:t>https://www.bipm.org/en/about-us/</a:t>
            </a:r>
          </a:p>
          <a:p>
            <a:pPr marL="342900" lvl="0" indent="-3429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800" dirty="0"/>
              <a:t>https://twitter.com/USNHistory/status/1046739005512052737</a:t>
            </a:r>
          </a:p>
          <a:p>
            <a:pPr marL="342900" lvl="0" indent="-3429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800" dirty="0"/>
              <a:t>http://wikimapia.org/27368/Sussex-Laboratories-National-Research-Council-of-Canada#/photo/449697</a:t>
            </a:r>
          </a:p>
          <a:p>
            <a:pPr marL="342900" lvl="0" indent="-3429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800" dirty="0"/>
              <a:t>https://tf.nist.gov/tf-cgi/servers.cgi</a:t>
            </a:r>
          </a:p>
          <a:p>
            <a:pPr marL="342900" lvl="0" indent="-3429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endParaRPr sz="800" dirty="0"/>
          </a:p>
        </p:txBody>
      </p:sp>
    </p:spTree>
    <p:extLst>
      <p:ext uri="{BB962C8B-B14F-4D97-AF65-F5344CB8AC3E}">
        <p14:creationId xmlns:p14="http://schemas.microsoft.com/office/powerpoint/2010/main" val="1266158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5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5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93" name="Google Shape;29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128" y="0"/>
            <a:ext cx="770974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6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Network Time Protocol (NTP)</a:t>
            </a:r>
            <a:endParaRPr/>
          </a:p>
        </p:txBody>
      </p:sp>
      <p:pic>
        <p:nvPicPr>
          <p:cNvPr id="299" name="Google Shape;29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6300" y="1321425"/>
            <a:ext cx="3991400" cy="356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7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Atomic Clocks</a:t>
            </a:r>
            <a:endParaRPr/>
          </a:p>
        </p:txBody>
      </p:sp>
      <p:pic>
        <p:nvPicPr>
          <p:cNvPr id="305" name="Google Shape;30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7888" y="1272525"/>
            <a:ext cx="5488236" cy="3644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8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Timestamping</a:t>
            </a:r>
            <a:endParaRPr/>
          </a:p>
        </p:txBody>
      </p:sp>
      <p:pic>
        <p:nvPicPr>
          <p:cNvPr id="311" name="Google Shape;31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9963" y="1237600"/>
            <a:ext cx="3474325" cy="347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275" y="1927150"/>
            <a:ext cx="4220963" cy="2321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9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Order Preservation</a:t>
            </a:r>
            <a:endParaRPr/>
          </a:p>
        </p:txBody>
      </p:sp>
      <p:graphicFrame>
        <p:nvGraphicFramePr>
          <p:cNvPr id="318" name="Google Shape;318;p19"/>
          <p:cNvGraphicFramePr/>
          <p:nvPr/>
        </p:nvGraphicFramePr>
        <p:xfrm>
          <a:off x="1153850" y="1842375"/>
          <a:ext cx="6165625" cy="2354725"/>
        </p:xfrm>
        <a:graphic>
          <a:graphicData uri="http://schemas.openxmlformats.org/drawingml/2006/table">
            <a:tbl>
              <a:tblPr>
                <a:noFill/>
                <a:tableStyleId>{FF92AA4B-B3C2-4692-B6C5-0F8D2B408185}</a:tableStyleId>
              </a:tblPr>
              <a:tblGrid>
                <a:gridCol w="3051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Event 1</a:t>
                      </a:r>
                      <a:endParaRPr sz="1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Event 2</a:t>
                      </a:r>
                      <a:endParaRPr sz="18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Real timestamp</a:t>
                      </a:r>
                      <a:endParaRPr sz="1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100</a:t>
                      </a:r>
                      <a:endParaRPr sz="1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101</a:t>
                      </a:r>
                      <a:endParaRPr sz="18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Acceptable timestamp</a:t>
                      </a:r>
                      <a:endParaRPr sz="1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100</a:t>
                      </a:r>
                      <a:endParaRPr sz="1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100</a:t>
                      </a:r>
                      <a:endParaRPr sz="18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Wrong timestamp</a:t>
                      </a:r>
                      <a:endParaRPr sz="1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101</a:t>
                      </a:r>
                      <a:endParaRPr sz="1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100</a:t>
                      </a:r>
                      <a:endParaRPr sz="18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19" name="Google Shape;31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9299" y="3127625"/>
            <a:ext cx="377200" cy="37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2950" y="3714875"/>
            <a:ext cx="377200" cy="37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0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Timestamping Authority (TsA)</a:t>
            </a:r>
            <a:endParaRPr/>
          </a:p>
        </p:txBody>
      </p:sp>
      <p:pic>
        <p:nvPicPr>
          <p:cNvPr id="326" name="Google Shape;32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850" y="1886825"/>
            <a:ext cx="7734300" cy="172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1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Single TsA?</a:t>
            </a:r>
            <a:endParaRPr/>
          </a:p>
        </p:txBody>
      </p:sp>
      <p:sp>
        <p:nvSpPr>
          <p:cNvPr id="332" name="Google Shape;332;p21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33" name="Google Shape;33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400" y="1440513"/>
            <a:ext cx="7877175" cy="340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707</Words>
  <Application>Microsoft Office PowerPoint</Application>
  <PresentationFormat>On-screen Show (16:9)</PresentationFormat>
  <Paragraphs>81</Paragraphs>
  <Slides>22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Nunito</vt:lpstr>
      <vt:lpstr>Cambria Math</vt:lpstr>
      <vt:lpstr>Arial</vt:lpstr>
      <vt:lpstr>Maven Pro</vt:lpstr>
      <vt:lpstr>Momentum</vt:lpstr>
      <vt:lpstr>Verified Timestamping</vt:lpstr>
      <vt:lpstr>PowerPoint Presentation</vt:lpstr>
      <vt:lpstr>PowerPoint Presentation</vt:lpstr>
      <vt:lpstr>Network Time Protocol (NTP)</vt:lpstr>
      <vt:lpstr>Atomic Clocks</vt:lpstr>
      <vt:lpstr>Timestamping</vt:lpstr>
      <vt:lpstr>Order Preservation</vt:lpstr>
      <vt:lpstr>Timestamping Authority (TsA)</vt:lpstr>
      <vt:lpstr>Single TsA?</vt:lpstr>
      <vt:lpstr>Chainpoint</vt:lpstr>
      <vt:lpstr>Atomic Clock Aggregation</vt:lpstr>
      <vt:lpstr>Client-server Timings</vt:lpstr>
      <vt:lpstr>PowerPoint Presentation</vt:lpstr>
      <vt:lpstr>Clocks Used</vt:lpstr>
      <vt:lpstr>Implementation Description</vt:lpstr>
      <vt:lpstr>PowerPoint Presentation</vt:lpstr>
      <vt:lpstr>Application to Blockchain (Before)</vt:lpstr>
      <vt:lpstr>Application to Blockchain (After)</vt:lpstr>
      <vt:lpstr>Acknowledgements</vt:lpstr>
      <vt:lpstr>Thank you!</vt:lpstr>
      <vt:lpstr>Bibliography</vt:lpstr>
      <vt:lpstr>Pictures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Verified Timestamping</dc:title>
  <dc:creator>Saidkhodjaev, Temur (Assoc)</dc:creator>
  <cp:lastModifiedBy>Saidkhodjaev, Temur (Assoc)</cp:lastModifiedBy>
  <cp:revision>12</cp:revision>
  <dcterms:modified xsi:type="dcterms:W3CDTF">2019-07-30T14:41:16Z</dcterms:modified>
</cp:coreProperties>
</file>